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83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69439" y="1860037"/>
            <a:ext cx="7760408" cy="65669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3066230" y="3119120"/>
            <a:ext cx="5566826" cy="393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Canva Sans"/>
              </a:rPr>
              <a:t>Autonomous Navigation for a Differential Drive Robot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0" y="3390900"/>
            <a:ext cx="4158614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By</a:t>
            </a:r>
          </a:p>
          <a:p>
            <a:pPr>
              <a:lnSpc>
                <a:spcPts val="3359"/>
              </a:lnSpc>
            </a:pPr>
            <a:endParaRPr lang="en-US" sz="2800" dirty="0">
              <a:solidFill>
                <a:srgbClr val="FF0000"/>
              </a:solidFill>
              <a:latin typeface="Canva Sans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rgbClr val="FF0000"/>
                </a:solidFill>
                <a:latin typeface="Canva Sans"/>
              </a:rPr>
              <a:t>Snehalatha Singathi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3200" dirty="0">
              <a:solidFill>
                <a:srgbClr val="FF0000"/>
              </a:solidFill>
              <a:latin typeface="Canva Sans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rgbClr val="FF0000"/>
                </a:solidFill>
                <a:latin typeface="Canva Sans"/>
              </a:rPr>
              <a:t>Robotics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3200" dirty="0">
              <a:solidFill>
                <a:srgbClr val="FF0000"/>
              </a:solidFill>
              <a:latin typeface="Canva Sans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rgbClr val="FF0000"/>
                </a:solidFill>
                <a:latin typeface="Canva Sans"/>
              </a:rPr>
              <a:t>Final Project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3200" dirty="0">
              <a:solidFill>
                <a:srgbClr val="FF0000"/>
              </a:solidFill>
              <a:latin typeface="Canva Sans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3200" dirty="0">
              <a:solidFill>
                <a:srgbClr val="FF0000"/>
              </a:solidFill>
              <a:latin typeface="Canva Sans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0" y="0"/>
            <a:ext cx="1969439" cy="1860037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AutoShape 6"/>
          <p:cNvSpPr/>
          <p:nvPr/>
        </p:nvSpPr>
        <p:spPr>
          <a:xfrm>
            <a:off x="0" y="8426963"/>
            <a:ext cx="1969439" cy="1860037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683500" cy="10287000"/>
            <a:chOff x="0" y="0"/>
            <a:chExt cx="20236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3638" cy="2709333"/>
            </a:xfrm>
            <a:custGeom>
              <a:avLst/>
              <a:gdLst/>
              <a:ahLst/>
              <a:cxnLst/>
              <a:rect l="l" t="t" r="r" b="b"/>
              <a:pathLst>
                <a:path w="2023638" h="2709333">
                  <a:moveTo>
                    <a:pt x="0" y="0"/>
                  </a:moveTo>
                  <a:lnTo>
                    <a:pt x="2023638" y="0"/>
                  </a:lnTo>
                  <a:lnTo>
                    <a:pt x="20236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02363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4300" y="1432386"/>
            <a:ext cx="4762500" cy="5918732"/>
            <a:chOff x="0" y="0"/>
            <a:chExt cx="5108702" cy="6348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08702" cy="6348984"/>
            </a:xfrm>
            <a:custGeom>
              <a:avLst/>
              <a:gdLst/>
              <a:ahLst/>
              <a:cxnLst/>
              <a:rect l="l" t="t" r="r" b="b"/>
              <a:pathLst>
                <a:path w="5108702" h="6348984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blipFill>
              <a:blip r:embed="rId2"/>
              <a:stretch>
                <a:fillRect t="-3644" b="-364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067800" y="1717620"/>
            <a:ext cx="5235348" cy="5802497"/>
            <a:chOff x="0" y="0"/>
            <a:chExt cx="6980464" cy="7736663"/>
          </a:xfrm>
        </p:grpSpPr>
        <p:sp>
          <p:nvSpPr>
            <p:cNvPr id="8" name="TextBox 8"/>
            <p:cNvSpPr txBox="1"/>
            <p:nvPr/>
          </p:nvSpPr>
          <p:spPr>
            <a:xfrm>
              <a:off x="0" y="161925"/>
              <a:ext cx="6980464" cy="1362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75"/>
                </a:lnSpc>
                <a:spcBef>
                  <a:spcPct val="0"/>
                </a:spcBef>
              </a:pPr>
              <a:r>
                <a:rPr lang="en-US" sz="7500" u="none">
                  <a:solidFill>
                    <a:srgbClr val="000000"/>
                  </a:solidFill>
                  <a:latin typeface="Canva Sans"/>
                </a:rPr>
                <a:t>Conclusion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91140"/>
              <a:ext cx="6980464" cy="524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Canva Sans"/>
                </a:rPr>
                <a:t>Successfully proved autonomous navigation algorithms via simulation</a:t>
              </a:r>
            </a:p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Canva Sans"/>
                </a:rPr>
                <a:t>    Learned importance of accurate modeling and localization</a:t>
              </a:r>
            </a:p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Canva Sans"/>
                </a:rPr>
                <a:t>    Translates pure theory into practical applications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0" y="8643379"/>
            <a:ext cx="18302863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53473" y="1028700"/>
            <a:ext cx="7433482" cy="8229600"/>
            <a:chOff x="0" y="0"/>
            <a:chExt cx="991131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418" r="27418"/>
            <a:stretch>
              <a:fillRect/>
            </a:stretch>
          </p:blipFill>
          <p:spPr>
            <a:xfrm>
              <a:off x="0" y="0"/>
              <a:ext cx="9911310" cy="109728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997477" y="1559979"/>
            <a:ext cx="553209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Canva Sans"/>
              </a:rPr>
              <a:t>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97477" y="3753218"/>
            <a:ext cx="5532090" cy="5023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89"/>
              </a:lnSpc>
              <a:spcBef>
                <a:spcPct val="0"/>
              </a:spcBef>
            </a:pPr>
            <a:r>
              <a:rPr lang="en-US" sz="2659" dirty="0">
                <a:solidFill>
                  <a:srgbClr val="000000"/>
                </a:solidFill>
                <a:latin typeface="Canva Sans"/>
              </a:rPr>
              <a:t>Create simulation of differential drive robot operating autonomously</a:t>
            </a:r>
          </a:p>
          <a:p>
            <a:pPr marL="0" lvl="0" indent="0" algn="l">
              <a:lnSpc>
                <a:spcPts val="3989"/>
              </a:lnSpc>
              <a:spcBef>
                <a:spcPct val="0"/>
              </a:spcBef>
            </a:pPr>
            <a:r>
              <a:rPr lang="en-US" sz="2659" dirty="0">
                <a:solidFill>
                  <a:srgbClr val="000000"/>
                </a:solidFill>
                <a:latin typeface="Canva Sans"/>
              </a:rPr>
              <a:t>    Focus on modeling, localization, path planning, and control</a:t>
            </a:r>
          </a:p>
          <a:p>
            <a:pPr marL="0" lvl="0" indent="0" algn="l">
              <a:lnSpc>
                <a:spcPts val="3989"/>
              </a:lnSpc>
              <a:spcBef>
                <a:spcPct val="0"/>
              </a:spcBef>
            </a:pPr>
            <a:r>
              <a:rPr lang="en-US" sz="2659" dirty="0">
                <a:solidFill>
                  <a:srgbClr val="000000"/>
                </a:solidFill>
                <a:latin typeface="Canva Sans"/>
              </a:rPr>
              <a:t>    Showcase point-to-point navigation in simulated environment</a:t>
            </a:r>
          </a:p>
          <a:p>
            <a:pPr marL="0" lvl="0" indent="0" algn="l">
              <a:lnSpc>
                <a:spcPts val="3989"/>
              </a:lnSpc>
              <a:spcBef>
                <a:spcPct val="0"/>
              </a:spcBef>
            </a:pPr>
            <a:r>
              <a:rPr lang="en-US" sz="2659" dirty="0">
                <a:solidFill>
                  <a:srgbClr val="000000"/>
                </a:solidFill>
                <a:latin typeface="Canva Sans"/>
              </a:rPr>
              <a:t>    Learn practical skills in autonomous robotics algorithms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42171" y="2892938"/>
            <a:ext cx="6364879" cy="6365362"/>
            <a:chOff x="0" y="0"/>
            <a:chExt cx="8486505" cy="8487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877" r="21877"/>
            <a:stretch>
              <a:fillRect/>
            </a:stretch>
          </p:blipFill>
          <p:spPr>
            <a:xfrm>
              <a:off x="0" y="0"/>
              <a:ext cx="8486505" cy="848715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-137747" y="2883413"/>
            <a:ext cx="1842574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137747" y="9248775"/>
            <a:ext cx="1842574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1355">
            <a:off x="-137746" y="4155056"/>
            <a:ext cx="1207991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1355">
            <a:off x="-137746" y="5429081"/>
            <a:ext cx="1207991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1355">
            <a:off x="-137746" y="6703106"/>
            <a:ext cx="1207991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1355">
            <a:off x="-137746" y="7977131"/>
            <a:ext cx="1207991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8754727" y="6061331"/>
            <a:ext cx="63653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48338" y="1028700"/>
            <a:ext cx="1599132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Robot Modeling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5775" y="3321475"/>
            <a:ext cx="8138403" cy="34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7"/>
              </a:lnSpc>
            </a:pPr>
            <a:r>
              <a:rPr lang="en-US" sz="1931">
                <a:solidFill>
                  <a:srgbClr val="000000"/>
                </a:solidFill>
                <a:latin typeface="Canva Sans"/>
              </a:rPr>
              <a:t>Developed modular Python package for robot, sensors, environment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5775" y="4577883"/>
            <a:ext cx="8138403" cy="37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9"/>
              </a:lnSpc>
            </a:pPr>
            <a:r>
              <a:rPr lang="en-US" sz="2006">
                <a:solidFill>
                  <a:srgbClr val="000000"/>
                </a:solidFill>
                <a:latin typeface="Canva Sans"/>
              </a:rPr>
              <a:t>Robot: Differential drive, defined key parameters like wheel radius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5775" y="5851908"/>
            <a:ext cx="8138403" cy="37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9"/>
              </a:lnSpc>
            </a:pPr>
            <a:r>
              <a:rPr lang="en-US" sz="2006">
                <a:solidFill>
                  <a:srgbClr val="000000"/>
                </a:solidFill>
                <a:latin typeface="Canva Sans"/>
              </a:rPr>
              <a:t>Sensors: Simulated LIDAR for 360 obstacle detection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5775" y="7125933"/>
            <a:ext cx="8138403" cy="37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9"/>
              </a:lnSpc>
            </a:pPr>
            <a:r>
              <a:rPr lang="en-US" sz="2006">
                <a:solidFill>
                  <a:srgbClr val="000000"/>
                </a:solidFill>
                <a:latin typeface="Canva Sans"/>
              </a:rPr>
              <a:t>Environment: Maps with obstacles generated procedurally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35775" y="8399958"/>
            <a:ext cx="8138403" cy="37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9"/>
              </a:lnSpc>
            </a:pPr>
            <a:r>
              <a:rPr lang="en-US" sz="2006">
                <a:solidFill>
                  <a:srgbClr val="000000"/>
                </a:solidFill>
                <a:latin typeface="Canva Sans"/>
              </a:rPr>
              <a:t>Used kinematic equations to predict pose from wheel motions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5523" y="3298969"/>
            <a:ext cx="44325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5523" y="4572994"/>
            <a:ext cx="44325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5523" y="5847019"/>
            <a:ext cx="44325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5523" y="7121044"/>
            <a:ext cx="44325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5523" y="8395069"/>
            <a:ext cx="44325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2100" y="1527873"/>
            <a:ext cx="1342278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nva Sans"/>
              </a:rPr>
              <a:t>Localization Techniques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62100" y="3163968"/>
            <a:ext cx="13422789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Implemented a particle filter for position/orientation estimation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Uses sensor motion model to predict possible poses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Weights particles based on sensor measurements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Resamples to focus on more likely regions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Enables navigation even with noisy sensor data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984889" y="6983889"/>
            <a:ext cx="2274411" cy="2274411"/>
          </a:xfrm>
          <a:custGeom>
            <a:avLst/>
            <a:gdLst/>
            <a:ahLst/>
            <a:cxnLst/>
            <a:rect l="l" t="t" r="r" b="b"/>
            <a:pathLst>
              <a:path w="2274411" h="2274411">
                <a:moveTo>
                  <a:pt x="0" y="0"/>
                </a:moveTo>
                <a:lnTo>
                  <a:pt x="2274411" y="0"/>
                </a:lnTo>
                <a:lnTo>
                  <a:pt x="2274411" y="2274411"/>
                </a:lnTo>
                <a:lnTo>
                  <a:pt x="0" y="2274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258175" y="298450"/>
            <a:ext cx="1689100" cy="18288000"/>
            <a:chOff x="0" y="0"/>
            <a:chExt cx="444866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866" cy="4816592"/>
            </a:xfrm>
            <a:custGeom>
              <a:avLst/>
              <a:gdLst/>
              <a:ahLst/>
              <a:cxnLst/>
              <a:rect l="l" t="t" r="r" b="b"/>
              <a:pathLst>
                <a:path w="444866" h="4816592">
                  <a:moveTo>
                    <a:pt x="0" y="0"/>
                  </a:moveTo>
                  <a:lnTo>
                    <a:pt x="444866" y="0"/>
                  </a:lnTo>
                  <a:lnTo>
                    <a:pt x="444866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4866" cy="4873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10025" y="8597900"/>
            <a:ext cx="1619250" cy="1689100"/>
            <a:chOff x="0" y="0"/>
            <a:chExt cx="426469" cy="4448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6469" cy="444866"/>
            </a:xfrm>
            <a:custGeom>
              <a:avLst/>
              <a:gdLst/>
              <a:ahLst/>
              <a:cxnLst/>
              <a:rect l="l" t="t" r="r" b="b"/>
              <a:pathLst>
                <a:path w="426469" h="444866">
                  <a:moveTo>
                    <a:pt x="0" y="0"/>
                  </a:moveTo>
                  <a:lnTo>
                    <a:pt x="426469" y="0"/>
                  </a:lnTo>
                  <a:lnTo>
                    <a:pt x="426469" y="444866"/>
                  </a:lnTo>
                  <a:lnTo>
                    <a:pt x="0" y="44486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26469" cy="502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84300" y="2316191"/>
            <a:ext cx="5270895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Canva Sans"/>
              </a:rPr>
              <a:t>Path Planning Algorithms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531100" y="1028700"/>
            <a:ext cx="15859357" cy="8229600"/>
            <a:chOff x="0" y="0"/>
            <a:chExt cx="4176950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76950" cy="2167467"/>
            </a:xfrm>
            <a:custGeom>
              <a:avLst/>
              <a:gdLst/>
              <a:ahLst/>
              <a:cxnLst/>
              <a:rect l="l" t="t" r="r" b="b"/>
              <a:pathLst>
                <a:path w="4176950" h="2167467">
                  <a:moveTo>
                    <a:pt x="12204" y="0"/>
                  </a:moveTo>
                  <a:lnTo>
                    <a:pt x="4164746" y="0"/>
                  </a:lnTo>
                  <a:cubicBezTo>
                    <a:pt x="4167983" y="0"/>
                    <a:pt x="4171087" y="1286"/>
                    <a:pt x="4173375" y="3574"/>
                  </a:cubicBezTo>
                  <a:cubicBezTo>
                    <a:pt x="4175664" y="5863"/>
                    <a:pt x="4176950" y="8967"/>
                    <a:pt x="4176950" y="12204"/>
                  </a:cubicBezTo>
                  <a:lnTo>
                    <a:pt x="4176950" y="2155263"/>
                  </a:lnTo>
                  <a:cubicBezTo>
                    <a:pt x="4176950" y="2162003"/>
                    <a:pt x="4171486" y="2167467"/>
                    <a:pt x="4164746" y="2167467"/>
                  </a:cubicBezTo>
                  <a:lnTo>
                    <a:pt x="12204" y="2167467"/>
                  </a:lnTo>
                  <a:cubicBezTo>
                    <a:pt x="5464" y="2167467"/>
                    <a:pt x="0" y="2162003"/>
                    <a:pt x="0" y="2155263"/>
                  </a:cubicBezTo>
                  <a:lnTo>
                    <a:pt x="0" y="12204"/>
                  </a:lnTo>
                  <a:cubicBezTo>
                    <a:pt x="0" y="5464"/>
                    <a:pt x="5464" y="0"/>
                    <a:pt x="122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176950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01115" y="2343663"/>
            <a:ext cx="8000343" cy="513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910" lvl="1" indent="-277955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000000"/>
                </a:solidFill>
                <a:latin typeface="Canva Sans"/>
              </a:rPr>
              <a:t>Tested optimal planning algorithms like A* search</a:t>
            </a:r>
          </a:p>
          <a:p>
            <a:pPr marL="555910" lvl="1" indent="-277955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000000"/>
                </a:solidFill>
                <a:latin typeface="Canva Sans"/>
              </a:rPr>
              <a:t>Uses a heuristic to guide search through possible paths</a:t>
            </a:r>
          </a:p>
          <a:p>
            <a:pPr marL="555910" lvl="1" indent="-277955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000000"/>
                </a:solidFill>
                <a:latin typeface="Canva Sans"/>
              </a:rPr>
              <a:t>Considers known obstacles to find shortest, valid route</a:t>
            </a:r>
          </a:p>
          <a:p>
            <a:pPr marL="555910" lvl="1" indent="-277955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000000"/>
                </a:solidFill>
                <a:latin typeface="Canva Sans"/>
              </a:rPr>
              <a:t>Re-plans rapidly as environment changes</a:t>
            </a:r>
          </a:p>
          <a:p>
            <a:pPr marL="555910" lvl="1" indent="-277955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000000"/>
                </a:solidFill>
                <a:latin typeface="Canva Sans"/>
              </a:rPr>
              <a:t>Key for efficiency in dynamic environments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67792" y="695647"/>
            <a:ext cx="8846915" cy="8895706"/>
            <a:chOff x="0" y="0"/>
            <a:chExt cx="2330052" cy="2342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52" cy="2342902"/>
            </a:xfrm>
            <a:custGeom>
              <a:avLst/>
              <a:gdLst/>
              <a:ahLst/>
              <a:cxnLst/>
              <a:rect l="l" t="t" r="r" b="b"/>
              <a:pathLst>
                <a:path w="2330052" h="2342902">
                  <a:moveTo>
                    <a:pt x="0" y="0"/>
                  </a:moveTo>
                  <a:lnTo>
                    <a:pt x="2330052" y="0"/>
                  </a:lnTo>
                  <a:lnTo>
                    <a:pt x="2330052" y="2342902"/>
                  </a:lnTo>
                  <a:lnTo>
                    <a:pt x="0" y="234290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30052" cy="2400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79536" y="1028700"/>
            <a:ext cx="8535171" cy="8229600"/>
            <a:chOff x="0" y="0"/>
            <a:chExt cx="11380228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5450" r="15450"/>
            <a:stretch>
              <a:fillRect/>
            </a:stretch>
          </p:blipFill>
          <p:spPr>
            <a:xfrm>
              <a:off x="0" y="0"/>
              <a:ext cx="11380228" cy="109728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221556" y="1133475"/>
            <a:ext cx="5122944" cy="19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60"/>
              </a:lnSpc>
            </a:pPr>
            <a:r>
              <a:rPr lang="en-US" sz="7295">
                <a:solidFill>
                  <a:srgbClr val="000000"/>
                </a:solidFill>
                <a:latin typeface="Canva Sans"/>
              </a:rPr>
              <a:t>Control Algorithms</a:t>
            </a:r>
          </a:p>
        </p:txBody>
      </p:sp>
      <p:sp>
        <p:nvSpPr>
          <p:cNvPr id="8" name="AutoShape 8"/>
          <p:cNvSpPr/>
          <p:nvPr/>
        </p:nvSpPr>
        <p:spPr>
          <a:xfrm>
            <a:off x="1221556" y="4248152"/>
            <a:ext cx="51229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5319712"/>
            <a:ext cx="6461944" cy="393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37"/>
              </a:lnSpc>
            </a:pPr>
            <a:r>
              <a:rPr lang="en-US" sz="2812">
                <a:solidFill>
                  <a:srgbClr val="000000"/>
                </a:solidFill>
                <a:latin typeface="Canva Sans"/>
              </a:rPr>
              <a:t>Developed PID control loops for speed and steering</a:t>
            </a:r>
          </a:p>
          <a:p>
            <a:pPr marL="0" lvl="0" indent="0">
              <a:lnSpc>
                <a:spcPts val="3937"/>
              </a:lnSpc>
            </a:pPr>
            <a:r>
              <a:rPr lang="en-US" sz="2812">
                <a:solidFill>
                  <a:srgbClr val="000000"/>
                </a:solidFill>
                <a:latin typeface="Canva Sans"/>
              </a:rPr>
              <a:t>    Proportional - counteracts error</a:t>
            </a:r>
          </a:p>
          <a:p>
            <a:pPr marL="0" lvl="0" indent="0">
              <a:lnSpc>
                <a:spcPts val="3937"/>
              </a:lnSpc>
            </a:pPr>
            <a:r>
              <a:rPr lang="en-US" sz="2812">
                <a:solidFill>
                  <a:srgbClr val="000000"/>
                </a:solidFill>
                <a:latin typeface="Canva Sans"/>
              </a:rPr>
              <a:t>    Integral - eliminates steady-state error</a:t>
            </a:r>
          </a:p>
          <a:p>
            <a:pPr marL="0" lvl="0" indent="0">
              <a:lnSpc>
                <a:spcPts val="3937"/>
              </a:lnSpc>
            </a:pPr>
            <a:r>
              <a:rPr lang="en-US" sz="2812">
                <a:solidFill>
                  <a:srgbClr val="000000"/>
                </a:solidFill>
                <a:latin typeface="Canva Sans"/>
              </a:rPr>
              <a:t>    Derivative - stabilizes with damping</a:t>
            </a:r>
          </a:p>
          <a:p>
            <a:pPr marL="0" lvl="0" indent="0">
              <a:lnSpc>
                <a:spcPts val="3937"/>
              </a:lnSpc>
            </a:pPr>
            <a:r>
              <a:rPr lang="en-US" sz="2812">
                <a:solidFill>
                  <a:srgbClr val="000000"/>
                </a:solidFill>
                <a:latin typeface="Canva Sans"/>
              </a:rPr>
              <a:t>    Tuned for responsiveness without instability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70985" y="0"/>
            <a:ext cx="7539025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11824729" y="1028700"/>
            <a:ext cx="5431536" cy="8229600"/>
          </a:xfrm>
          <a:custGeom>
            <a:avLst/>
            <a:gdLst/>
            <a:ahLst/>
            <a:cxnLst/>
            <a:rect l="l" t="t" r="r" b="b"/>
            <a:pathLst>
              <a:path w="5431536" h="8229600">
                <a:moveTo>
                  <a:pt x="0" y="0"/>
                </a:moveTo>
                <a:lnTo>
                  <a:pt x="5431536" y="0"/>
                </a:lnTo>
                <a:lnTo>
                  <a:pt x="54315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09675"/>
            <a:ext cx="9166009" cy="199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63"/>
              </a:lnSpc>
            </a:pPr>
            <a:r>
              <a:rPr lang="en-US" sz="7900">
                <a:solidFill>
                  <a:srgbClr val="000000"/>
                </a:solidFill>
                <a:latin typeface="Canva Sans"/>
              </a:rPr>
              <a:t>Simulation Environment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08337" y="4598657"/>
            <a:ext cx="4735663" cy="4659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03"/>
              </a:lnSpc>
            </a:pPr>
            <a:r>
              <a:rPr lang="en-US" sz="2849">
                <a:solidFill>
                  <a:srgbClr val="000000"/>
                </a:solidFill>
                <a:latin typeface="Canva Sans"/>
              </a:rPr>
              <a:t>Used PyBullet physics engine for simulations</a:t>
            </a:r>
          </a:p>
          <a:p>
            <a:pPr marL="0" lvl="0" indent="0" algn="r">
              <a:lnSpc>
                <a:spcPts val="3703"/>
              </a:lnSpc>
            </a:pPr>
            <a:r>
              <a:rPr lang="en-US" sz="2849">
                <a:solidFill>
                  <a:srgbClr val="000000"/>
                </a:solidFill>
                <a:latin typeface="Canva Sans"/>
              </a:rPr>
              <a:t>    Created custom robot/sensors models</a:t>
            </a:r>
          </a:p>
          <a:p>
            <a:pPr marL="0" lvl="0" indent="0" algn="r">
              <a:lnSpc>
                <a:spcPts val="3703"/>
              </a:lnSpc>
            </a:pPr>
            <a:r>
              <a:rPr lang="en-US" sz="2849">
                <a:solidFill>
                  <a:srgbClr val="000000"/>
                </a:solidFill>
                <a:latin typeface="Canva Sans"/>
              </a:rPr>
              <a:t>    Generated environments with obstacles</a:t>
            </a:r>
          </a:p>
          <a:p>
            <a:pPr marL="0" lvl="0" indent="0" algn="r">
              <a:lnSpc>
                <a:spcPts val="3703"/>
              </a:lnSpc>
            </a:pPr>
            <a:r>
              <a:rPr lang="en-US" sz="2849">
                <a:solidFill>
                  <a:srgbClr val="000000"/>
                </a:solidFill>
                <a:latin typeface="Canva Sans"/>
              </a:rPr>
              <a:t>    Simulates dynamics and sensor outputs</a:t>
            </a:r>
          </a:p>
          <a:p>
            <a:pPr marL="0" lvl="0" indent="0" algn="r">
              <a:lnSpc>
                <a:spcPts val="3703"/>
              </a:lnSpc>
            </a:pPr>
            <a:r>
              <a:rPr lang="en-US" sz="2849">
                <a:solidFill>
                  <a:srgbClr val="000000"/>
                </a:solidFill>
                <a:latin typeface="Canva Sans"/>
              </a:rPr>
              <a:t>    Rapid testing of algorithms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4089"/>
            <a:ext cx="9144000" cy="10301089"/>
            <a:chOff x="0" y="0"/>
            <a:chExt cx="12192000" cy="1373478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410" r="20410"/>
            <a:stretch>
              <a:fillRect/>
            </a:stretch>
          </p:blipFill>
          <p:spPr>
            <a:xfrm>
              <a:off x="0" y="0"/>
              <a:ext cx="12192000" cy="1373478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207505" y="2190317"/>
            <a:ext cx="5397991" cy="5906365"/>
            <a:chOff x="0" y="0"/>
            <a:chExt cx="7197321" cy="7875154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7197321" cy="146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59"/>
                </a:lnSpc>
              </a:pPr>
              <a:r>
                <a:rPr lang="en-US" sz="7599">
                  <a:solidFill>
                    <a:srgbClr val="000000"/>
                  </a:solidFill>
                  <a:latin typeface="Canva Sans"/>
                </a:rPr>
                <a:t>Results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30004"/>
              <a:ext cx="7197321" cy="564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anva Sans"/>
                </a:rPr>
                <a:t>Navigated various cluttered environments</a:t>
              </a:r>
            </a:p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anva Sans"/>
                </a:rPr>
                <a:t> Average velocity of 0.8 m/s</a:t>
              </a:r>
            </a:p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anva Sans"/>
                </a:rPr>
                <a:t> 80% obstacle avoidance</a:t>
              </a:r>
            </a:p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anva Sans"/>
                </a:rPr>
                <a:t>  Accurately reached specified destinations</a:t>
              </a:r>
            </a:p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anva Sans"/>
                </a:rPr>
                <a:t> Demonstrated feasibility of algorithms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63779" y="2791027"/>
            <a:ext cx="11861260" cy="4704947"/>
            <a:chOff x="0" y="0"/>
            <a:chExt cx="15815014" cy="6273262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5815014" cy="2761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6899"/>
                </a:lnSpc>
              </a:pPr>
              <a:r>
                <a:rPr lang="en-US" sz="12999">
                  <a:solidFill>
                    <a:srgbClr val="000000"/>
                  </a:solidFill>
                  <a:latin typeface="Canva Sans"/>
                </a:rPr>
                <a:t>Future Work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76408"/>
              <a:ext cx="15815014" cy="2196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87"/>
                </a:lnSpc>
              </a:pPr>
              <a:r>
                <a:rPr lang="en-US" sz="3159" u="none">
                  <a:solidFill>
                    <a:srgbClr val="000000"/>
                  </a:solidFill>
                  <a:latin typeface="Canva Sans"/>
                </a:rPr>
                <a:t>Explore machine learning for adaptive planning</a:t>
              </a:r>
            </a:p>
            <a:p>
              <a:pPr marL="0" lvl="0" indent="0">
                <a:lnSpc>
                  <a:spcPts val="4487"/>
                </a:lnSpc>
              </a:pPr>
              <a:r>
                <a:rPr lang="en-US" sz="3159" u="none">
                  <a:solidFill>
                    <a:srgbClr val="000000"/>
                  </a:solidFill>
                  <a:latin typeface="Canva Sans"/>
                </a:rPr>
                <a:t>    Deploy algorithms to physical robot hardware</a:t>
              </a:r>
            </a:p>
            <a:p>
              <a:pPr marL="0" lvl="0" indent="0">
                <a:lnSpc>
                  <a:spcPts val="4487"/>
                </a:lnSpc>
              </a:pPr>
              <a:r>
                <a:rPr lang="en-US" sz="3159" u="none">
                  <a:solidFill>
                    <a:srgbClr val="000000"/>
                  </a:solidFill>
                  <a:latin typeface="Canva Sans"/>
                </a:rPr>
                <a:t>    Test in real-world dynamic environments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979746"/>
              <a:ext cx="1324627" cy="223120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418660" cy="8229600"/>
            <a:chOff x="0" y="0"/>
            <a:chExt cx="1891546" cy="109728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 rot="-10800000">
              <a:off x="0" y="6810940"/>
              <a:ext cx="1891546" cy="1891546"/>
              <a:chOff x="0" y="0"/>
              <a:chExt cx="1708150" cy="17081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-10800000">
              <a:off x="0" y="9081254"/>
              <a:ext cx="1891546" cy="1891546"/>
            </a:xfrm>
            <a:custGeom>
              <a:avLst/>
              <a:gdLst/>
              <a:ahLst/>
              <a:cxnLst/>
              <a:rect l="l" t="t" r="r" b="b"/>
              <a:pathLst>
                <a:path w="1891546" h="1891546">
                  <a:moveTo>
                    <a:pt x="0" y="0"/>
                  </a:moveTo>
                  <a:lnTo>
                    <a:pt x="1891546" y="0"/>
                  </a:lnTo>
                  <a:lnTo>
                    <a:pt x="1891546" y="1891546"/>
                  </a:lnTo>
                  <a:lnTo>
                    <a:pt x="0" y="18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 rot="-10800000">
              <a:off x="0" y="2270313"/>
              <a:ext cx="1891546" cy="1891546"/>
              <a:chOff x="0" y="0"/>
              <a:chExt cx="1708150" cy="17081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2" name="Freeform 12"/>
            <p:cNvSpPr/>
            <p:nvPr/>
          </p:nvSpPr>
          <p:spPr>
            <a:xfrm rot="-10800000">
              <a:off x="0" y="4540627"/>
              <a:ext cx="1891546" cy="1891546"/>
            </a:xfrm>
            <a:custGeom>
              <a:avLst/>
              <a:gdLst/>
              <a:ahLst/>
              <a:cxnLst/>
              <a:rect l="l" t="t" r="r" b="b"/>
              <a:pathLst>
                <a:path w="1891546" h="1891546">
                  <a:moveTo>
                    <a:pt x="0" y="0"/>
                  </a:moveTo>
                  <a:lnTo>
                    <a:pt x="1891546" y="0"/>
                  </a:lnTo>
                  <a:lnTo>
                    <a:pt x="1891546" y="1891546"/>
                  </a:lnTo>
                  <a:lnTo>
                    <a:pt x="0" y="18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10800000">
              <a:off x="0" y="0"/>
              <a:ext cx="1891546" cy="1891546"/>
            </a:xfrm>
            <a:custGeom>
              <a:avLst/>
              <a:gdLst/>
              <a:ahLst/>
              <a:cxnLst/>
              <a:rect l="l" t="t" r="r" b="b"/>
              <a:pathLst>
                <a:path w="1891546" h="1891546">
                  <a:moveTo>
                    <a:pt x="0" y="0"/>
                  </a:moveTo>
                  <a:lnTo>
                    <a:pt x="1891546" y="0"/>
                  </a:lnTo>
                  <a:lnTo>
                    <a:pt x="1891546" y="1891546"/>
                  </a:lnTo>
                  <a:lnTo>
                    <a:pt x="0" y="18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316</Words>
  <Application>Microsoft Office PowerPoint</Application>
  <PresentationFormat>Custom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Canva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Navigation for a Differential Drive Robot</dc:title>
  <cp:lastModifiedBy>Snehalatha Singathi</cp:lastModifiedBy>
  <cp:revision>2</cp:revision>
  <dcterms:created xsi:type="dcterms:W3CDTF">2006-08-16T00:00:00Z</dcterms:created>
  <dcterms:modified xsi:type="dcterms:W3CDTF">2023-12-18T02:45:22Z</dcterms:modified>
  <dc:identifier>DAF3SSSpnhw</dc:identifier>
</cp:coreProperties>
</file>